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63" r:id="rId3"/>
    <p:sldId id="257" r:id="rId4"/>
    <p:sldId id="273" r:id="rId5"/>
    <p:sldId id="265" r:id="rId6"/>
    <p:sldId id="266" r:id="rId7"/>
    <p:sldId id="258" r:id="rId8"/>
    <p:sldId id="267" r:id="rId9"/>
    <p:sldId id="268" r:id="rId10"/>
    <p:sldId id="269" r:id="rId11"/>
    <p:sldId id="270" r:id="rId12"/>
    <p:sldId id="271" r:id="rId13"/>
    <p:sldId id="272" r:id="rId14"/>
    <p:sldId id="261" r:id="rId15"/>
    <p:sldId id="259" r:id="rId16"/>
    <p:sldId id="260" r:id="rId17"/>
    <p:sldId id="262" r:id="rId18"/>
    <p:sldId id="264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D99B6D-40C1-4B21-929E-1F9045BCD71E}" type="datetimeFigureOut">
              <a:rPr lang="en-US" smtClean="0"/>
              <a:t>9/21/2017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F56043-1B13-49D7-9F3E-54BED9E88F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2376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EF3656-22CA-429C-A3EC-B49684400C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D13CC6-0566-4FCF-93C1-522D60C7B2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314B0A-0381-4C6C-B95E-561A85A84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E2B4-8CE5-46A1-9F44-9FF2804D5060}" type="datetime1">
              <a:rPr lang="en-US" smtClean="0"/>
              <a:t>9/21/2017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334514-EB8A-477B-AF85-3D60E60E2D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221EB5-2D8C-4FDA-B774-0A498B6340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A22D5-1A21-4517-BC8B-C49C52024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87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8298AB-6E39-4C04-9CCE-7FB2F0E2A8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296353-923D-4EF4-8DDE-E2702D06B0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462255-910E-440E-B72C-30A9FAA339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39908-28FE-47F0-BBA1-98EE6F33A406}" type="datetime1">
              <a:rPr lang="en-US" smtClean="0"/>
              <a:t>9/21/2017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AFDFD8-B216-4570-8ABC-6AB6382021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562342-EBB4-4CCA-9E76-2DFCEE796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A22D5-1A21-4517-BC8B-C49C52024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3931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E462B96-1A66-4898-9947-07D4E3638E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88B5E8D-CED1-4B15-A3F6-A4026C9BAE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B7257E-82D3-40F5-913A-0770BDC78F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D0256-618F-4FEA-86C4-6549447F586E}" type="datetime1">
              <a:rPr lang="en-US" smtClean="0"/>
              <a:t>9/21/2017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390476-EF23-4892-82B9-82B2A0CC2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2A9B26-695B-49F7-8C50-5AF04BC6D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A22D5-1A21-4517-BC8B-C49C52024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7368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B8BF4-68F6-4AAF-93FE-40A659976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B76B7E-D327-4323-AA84-BCD630C57A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223C3E-165B-4A4B-BECE-C508D2C0B5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48B3F-5763-4C12-8251-04BDAB412129}" type="datetime1">
              <a:rPr lang="en-US" smtClean="0"/>
              <a:t>9/21/2017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5C2616-7572-4522-AA58-AB8CAB53F9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72CAA9-0B00-49D8-85BD-64EC8B9B15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A22D5-1A21-4517-BC8B-C49C52024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395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BC32BA-056E-431F-95B5-1B4B25C383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E528FE-D916-4926-B1A1-E327196C81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C49DC2-FF35-479A-B614-6FD6A0D3E3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95BEC-BE19-488B-8457-C270B2EB85C9}" type="datetime1">
              <a:rPr lang="en-US" smtClean="0"/>
              <a:t>9/21/2017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DE39D3-EFB0-40DA-B66F-26754235E5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2C72F8-4756-49BD-9E62-BB6C3843CD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A22D5-1A21-4517-BC8B-C49C52024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8201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11BA51-A600-4355-AF7B-2FD0527EA7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1AE7A8-0BFE-48C1-B8BD-FAA021ACD2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E854FB-AF5C-43A5-A49E-1A0288BC18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FB955A-3100-4BD8-859D-7DFB5F4552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86D41-A1C7-4820-93F8-60A1C9CC5190}" type="datetime1">
              <a:rPr lang="en-US" smtClean="0"/>
              <a:t>9/21/2017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7262C0-1050-4CAA-B9DE-C50C206DEB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46E4D4-FBF7-485B-9993-9CC7C3A698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A22D5-1A21-4517-BC8B-C49C52024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6492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39E4D8-58BB-43B2-A18E-9B0AEF3902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7C8994-5E00-4766-B50B-44011F0615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DA4BF4-0B00-4C6E-8410-5C7DF2F773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2D3C31-4D08-44A1-AE13-2BC0D928A1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00C4B74-D6D8-47DE-A8AB-E06F537A44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806B780-5CAD-4F8B-9CED-6EEC236FA0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E9E28-FA12-42AB-BDEB-F0909C374175}" type="datetime1">
              <a:rPr lang="en-US" smtClean="0"/>
              <a:t>9/21/2017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7EBB9AE-950A-46A4-B374-928186496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B38D93E-9614-44C3-A2DC-F68E6695E4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A22D5-1A21-4517-BC8B-C49C52024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312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93F9BA-5229-43EB-9794-77FB353ACC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E912C8A-8358-4A85-B5E9-3E73BAC574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FF007-F805-49F3-BEC6-1D989F094217}" type="datetime1">
              <a:rPr lang="en-US" smtClean="0"/>
              <a:t>9/21/2017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87A3C2F-36F0-4B16-96DC-446A2E72F1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B2CA902-C111-4411-8AEA-0D83B40E3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A22D5-1A21-4517-BC8B-C49C52024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0893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A0BCC88-D33D-4144-9AE1-FAC3026B92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14C46-C1A4-42AA-8179-2184253900E4}" type="datetime1">
              <a:rPr lang="en-US" smtClean="0"/>
              <a:t>9/21/2017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89387A9-7F67-4535-B7DF-403CE98FB1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0C2DB3-D863-44E5-B464-8BBBAE9DAF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A22D5-1A21-4517-BC8B-C49C52024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7781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78E2B4-5862-45F1-90CB-CD8196ADBF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A7DB84-ECA3-488E-AEC6-4FE5E41711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70D74E-7F2A-41EB-8D29-499AD07D4D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448DFC-DFC9-4525-8D4C-B09548B0BB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95AB6-FFCD-40D5-828D-A3B1FA43C3B6}" type="datetime1">
              <a:rPr lang="en-US" smtClean="0"/>
              <a:t>9/21/2017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18F338-4442-4925-9D8A-8D6CDDBBBE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7FBA92-9E25-4C3A-86E0-B8F6D06FE6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A22D5-1A21-4517-BC8B-C49C52024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6913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994859-4DAC-4B32-B7CC-3A6F612FA6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7BB7ED2-2454-4527-B049-8ECBEA62605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0EB8F0-ECA2-4E44-8003-884FCE12D6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68B616-DBE2-4FE9-8BC7-BC6E359819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9C578-2FA4-4CCF-BB9C-76D9AA56763A}" type="datetime1">
              <a:rPr lang="en-US" smtClean="0"/>
              <a:t>9/21/2017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121122-0BAE-4FCE-A5B7-0B0236484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AE55D0-1F4F-441F-B82C-2C7D16A545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A22D5-1A21-4517-BC8B-C49C52024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3088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5F47A92-4263-4DD3-93F6-5A52C0E17C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3F9EE8-3CA1-4EF5-A788-5579C5761D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526D8E-4FBB-4A70-A5F7-0EA2B1CC74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B7C885-106C-4142-B931-BD6987EDF9D7}" type="datetime1">
              <a:rPr lang="en-US" smtClean="0"/>
              <a:t>9/21/2017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6BE33A-7BA4-49D7-9E50-EDE7FAB24A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DFB74E-AA6A-4C7C-B4AE-7C28EF1E5C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EA22D5-1A21-4517-BC8B-C49C52024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189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5123D5-0132-474D-A9B3-22C0478C832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Sylfaen" panose="010A0502050306030303" pitchFamily="18" charset="0"/>
              </a:rPr>
              <a:t>Behavior Metrics For Prioritizing Investigations of Exceptions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1CFC93-00FC-4FBE-BD21-3D15CA2DEAF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>
                <a:latin typeface="Sylfaen" panose="010A0502050306030303" pitchFamily="18" charset="0"/>
              </a:rPr>
              <a:t>Zack Coker</a:t>
            </a:r>
            <a:r>
              <a:rPr lang="en-US" dirty="0">
                <a:latin typeface="Sylfaen" panose="010A0502050306030303" pitchFamily="18" charset="0"/>
              </a:rPr>
              <a:t>, </a:t>
            </a:r>
            <a:r>
              <a:rPr lang="en-US" dirty="0" err="1">
                <a:latin typeface="Sylfaen" panose="010A0502050306030303" pitchFamily="18" charset="0"/>
              </a:rPr>
              <a:t>Kostadin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Damevski</a:t>
            </a:r>
            <a:r>
              <a:rPr lang="en-US" dirty="0">
                <a:latin typeface="Sylfaen" panose="010A0502050306030303" pitchFamily="18" charset="0"/>
              </a:rPr>
              <a:t>, Claire Le </a:t>
            </a:r>
            <a:r>
              <a:rPr lang="en-US" dirty="0" err="1">
                <a:latin typeface="Sylfaen" panose="010A0502050306030303" pitchFamily="18" charset="0"/>
              </a:rPr>
              <a:t>Goues</a:t>
            </a:r>
            <a:r>
              <a:rPr lang="en-US" dirty="0">
                <a:latin typeface="Sylfaen" panose="010A0502050306030303" pitchFamily="18" charset="0"/>
              </a:rPr>
              <a:t>, Nicholas A. Kraft, </a:t>
            </a:r>
          </a:p>
          <a:p>
            <a:r>
              <a:rPr lang="en-US" dirty="0">
                <a:latin typeface="Sylfaen" panose="010A0502050306030303" pitchFamily="18" charset="0"/>
              </a:rPr>
              <a:t>David Shepherd, and Lori Pollock</a:t>
            </a:r>
            <a:endParaRPr lang="en-US" b="1" dirty="0">
              <a:latin typeface="Sylfaen" panose="010A0502050306030303" pitchFamily="18" charset="0"/>
            </a:endParaRPr>
          </a:p>
        </p:txBody>
      </p:sp>
      <p:pic>
        <p:nvPicPr>
          <p:cNvPr id="1026" name="Picture 2" descr="Image result for carnegie mellon">
            <a:extLst>
              <a:ext uri="{FF2B5EF4-FFF2-40B4-BE49-F238E27FC236}">
                <a16:creationId xmlns:a16="http://schemas.microsoft.com/office/drawing/2014/main" id="{29B98BE4-7E14-4EC7-90FF-7245DC2F41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3279" y="4731592"/>
            <a:ext cx="2619375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B842D36-8093-486E-B2FC-2056EBA82C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61199" y="4828650"/>
            <a:ext cx="1542073" cy="154895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945D947-1347-4474-9B72-64F7EEA472B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91282" y="4525936"/>
            <a:ext cx="2143125" cy="2143125"/>
          </a:xfrm>
          <a:prstGeom prst="rect">
            <a:avLst/>
          </a:prstGeom>
        </p:spPr>
      </p:pic>
      <p:sp>
        <p:nvSpPr>
          <p:cNvPr id="10" name="AutoShape 12" descr="Image result for university of delaware">
            <a:extLst>
              <a:ext uri="{FF2B5EF4-FFF2-40B4-BE49-F238E27FC236}">
                <a16:creationId xmlns:a16="http://schemas.microsoft.com/office/drawing/2014/main" id="{BC9A9881-53CB-47DA-AD6E-956E51CA676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64FF13A3-1EA2-4694-9B61-C00B93CDF6F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22418" y="5102199"/>
            <a:ext cx="2438400" cy="990600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121D65-7C54-463C-8341-430693862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A22D5-1A21-4517-BC8B-C49C5202455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6014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68E202-C5D2-46CD-9555-279A2742FE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Sylfaen" panose="010A0502050306030303" pitchFamily="18" charset="0"/>
              </a:rPr>
              <a:t>Behavior patterns in the study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0850D8-0CC2-4AEF-A38D-BE0D088C6F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3829334" cy="4351338"/>
          </a:xfrm>
        </p:spPr>
        <p:txBody>
          <a:bodyPr/>
          <a:lstStyle/>
          <a:p>
            <a:r>
              <a:rPr lang="en-US" dirty="0">
                <a:latin typeface="Sylfaen" panose="010A0502050306030303" pitchFamily="18" charset="0"/>
              </a:rPr>
              <a:t>Single Restart</a:t>
            </a:r>
          </a:p>
          <a:p>
            <a:r>
              <a:rPr lang="en-US" dirty="0">
                <a:latin typeface="Sylfaen" panose="010A0502050306030303" pitchFamily="18" charset="0"/>
              </a:rPr>
              <a:t>Multiple Restarts</a:t>
            </a:r>
          </a:p>
          <a:p>
            <a:r>
              <a:rPr lang="en-US" dirty="0">
                <a:latin typeface="Sylfaen" panose="010A0502050306030303" pitchFamily="18" charset="0"/>
              </a:rPr>
              <a:t>Repeat Actions</a:t>
            </a:r>
          </a:p>
          <a:p>
            <a:r>
              <a:rPr lang="en-US" dirty="0">
                <a:latin typeface="Sylfaen" panose="010A0502050306030303" pitchFamily="18" charset="0"/>
              </a:rPr>
              <a:t>Repeat Exception</a:t>
            </a:r>
          </a:p>
          <a:p>
            <a:r>
              <a:rPr lang="en-US" dirty="0">
                <a:latin typeface="Sylfaen" panose="010A0502050306030303" pitchFamily="18" charset="0"/>
              </a:rPr>
              <a:t>Similar Exceptions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B292E27-9450-4E9B-9E1C-CDB67FF86614}"/>
              </a:ext>
            </a:extLst>
          </p:cNvPr>
          <p:cNvSpPr txBox="1"/>
          <p:nvPr/>
        </p:nvSpPr>
        <p:spPr>
          <a:xfrm>
            <a:off x="5662683" y="1690688"/>
            <a:ext cx="5691117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</a:rPr>
              <a:t>ResetConveyor</a:t>
            </a:r>
            <a:endParaRPr lang="en-US" dirty="0">
              <a:solidFill>
                <a:srgbClr val="0070C0"/>
              </a:solidFill>
              <a:latin typeface="Consolas" panose="020B0609020204030204" pitchFamily="49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dirty="0" err="1">
                <a:solidFill>
                  <a:srgbClr val="FF0000"/>
                </a:solidFill>
                <a:latin typeface="Consolas" panose="020B0609020204030204" pitchFamily="49" charset="0"/>
              </a:rPr>
              <a:t>Exception|TargetInvocationException</a:t>
            </a:r>
            <a:endParaRPr lang="en-US" dirty="0">
              <a:solidFill>
                <a:srgbClr val="FF0000"/>
              </a:solidFill>
              <a:latin typeface="Consolas" panose="020B0609020204030204" pitchFamily="49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----BEGIN EXCEPTION----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     </a:t>
            </a:r>
            <a:r>
              <a:rPr lang="en-US" dirty="0" err="1">
                <a:solidFill>
                  <a:srgbClr val="FF0000"/>
                </a:solidFill>
                <a:latin typeface="Consolas" panose="020B0609020204030204" pitchFamily="49" charset="0"/>
              </a:rPr>
              <a:t>System.invokeMethod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(Method m)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----END EXCEPTION----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</a:rPr>
              <a:t>ResetConveyor</a:t>
            </a:r>
            <a:endParaRPr lang="en-US" dirty="0">
              <a:solidFill>
                <a:srgbClr val="0070C0"/>
              </a:solidFill>
              <a:latin typeface="Consolas" panose="020B0609020204030204" pitchFamily="49" charset="0"/>
            </a:endParaRPr>
          </a:p>
          <a:p>
            <a:pPr marL="342900" indent="-342900">
              <a:buFont typeface="+mj-lt"/>
              <a:buAutoNum type="arabicPeriod"/>
            </a:pPr>
            <a:endParaRPr lang="en-US" dirty="0">
              <a:solidFill>
                <a:srgbClr val="FF0000"/>
              </a:solidFill>
              <a:latin typeface="Consolas" panose="020B0609020204030204" pitchFamily="49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4ECF880-5634-4AD3-A64A-003CF9DA2A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A22D5-1A21-4517-BC8B-C49C52024553}" type="slidenum">
              <a:rPr lang="en-US" smtClean="0"/>
              <a:t>10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5931F70-0795-4EB5-8359-729536BA043B}"/>
              </a:ext>
            </a:extLst>
          </p:cNvPr>
          <p:cNvSpPr/>
          <p:nvPr/>
        </p:nvSpPr>
        <p:spPr>
          <a:xfrm>
            <a:off x="438150" y="1690688"/>
            <a:ext cx="3895725" cy="2852737"/>
          </a:xfrm>
          <a:prstGeom prst="rect">
            <a:avLst/>
          </a:prstGeom>
          <a:solidFill>
            <a:schemeClr val="bg1">
              <a:alpha val="6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4DF7583-553F-4284-B9D8-EA35F25EA35F}"/>
              </a:ext>
            </a:extLst>
          </p:cNvPr>
          <p:cNvSpPr/>
          <p:nvPr/>
        </p:nvSpPr>
        <p:spPr>
          <a:xfrm>
            <a:off x="838200" y="2826543"/>
            <a:ext cx="3019425" cy="5810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4DE2C08-EDA5-469D-81B4-73A84F49A85D}"/>
              </a:ext>
            </a:extLst>
          </p:cNvPr>
          <p:cNvSpPr txBox="1"/>
          <p:nvPr/>
        </p:nvSpPr>
        <p:spPr>
          <a:xfrm>
            <a:off x="843105" y="2791836"/>
            <a:ext cx="3657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FF0000"/>
                </a:solidFill>
                <a:latin typeface="Sylfaen" panose="010A0502050306030303" pitchFamily="18" charset="0"/>
              </a:rPr>
              <a:t>Repeat Action</a:t>
            </a:r>
          </a:p>
        </p:txBody>
      </p:sp>
    </p:spTree>
    <p:extLst>
      <p:ext uri="{BB962C8B-B14F-4D97-AF65-F5344CB8AC3E}">
        <p14:creationId xmlns:p14="http://schemas.microsoft.com/office/powerpoint/2010/main" val="11842794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68E202-C5D2-46CD-9555-279A2742FE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Sylfaen" panose="010A0502050306030303" pitchFamily="18" charset="0"/>
              </a:rPr>
              <a:t>Behavior patterns in the study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0850D8-0CC2-4AEF-A38D-BE0D088C6F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3829334" cy="4351338"/>
          </a:xfrm>
        </p:spPr>
        <p:txBody>
          <a:bodyPr/>
          <a:lstStyle/>
          <a:p>
            <a:r>
              <a:rPr lang="en-US" dirty="0">
                <a:latin typeface="Sylfaen" panose="010A0502050306030303" pitchFamily="18" charset="0"/>
              </a:rPr>
              <a:t>Single Restart</a:t>
            </a:r>
          </a:p>
          <a:p>
            <a:r>
              <a:rPr lang="en-US" dirty="0">
                <a:latin typeface="Sylfaen" panose="010A0502050306030303" pitchFamily="18" charset="0"/>
              </a:rPr>
              <a:t>Multiple Restarts</a:t>
            </a:r>
          </a:p>
          <a:p>
            <a:r>
              <a:rPr lang="en-US" dirty="0">
                <a:latin typeface="Sylfaen" panose="010A0502050306030303" pitchFamily="18" charset="0"/>
              </a:rPr>
              <a:t>Repeat Actions</a:t>
            </a:r>
          </a:p>
          <a:p>
            <a:r>
              <a:rPr lang="en-US" dirty="0">
                <a:latin typeface="Sylfaen" panose="010A0502050306030303" pitchFamily="18" charset="0"/>
              </a:rPr>
              <a:t>Repeat Exception</a:t>
            </a:r>
          </a:p>
          <a:p>
            <a:r>
              <a:rPr lang="en-US" dirty="0">
                <a:latin typeface="Sylfaen" panose="010A0502050306030303" pitchFamily="18" charset="0"/>
              </a:rPr>
              <a:t>Similar Exceptions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B292E27-9450-4E9B-9E1C-CDB67FF86614}"/>
              </a:ext>
            </a:extLst>
          </p:cNvPr>
          <p:cNvSpPr txBox="1"/>
          <p:nvPr/>
        </p:nvSpPr>
        <p:spPr>
          <a:xfrm>
            <a:off x="5662683" y="1690688"/>
            <a:ext cx="569111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</a:rPr>
              <a:t>ResetConveyor</a:t>
            </a:r>
            <a:endParaRPr lang="en-US" dirty="0">
              <a:solidFill>
                <a:srgbClr val="0070C0"/>
              </a:solidFill>
              <a:latin typeface="Consolas" panose="020B0609020204030204" pitchFamily="49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dirty="0" err="1">
                <a:solidFill>
                  <a:srgbClr val="FF0000"/>
                </a:solidFill>
                <a:latin typeface="Consolas" panose="020B0609020204030204" pitchFamily="49" charset="0"/>
              </a:rPr>
              <a:t>Exception|TargetInvocationException</a:t>
            </a:r>
            <a:endParaRPr lang="en-US" dirty="0">
              <a:solidFill>
                <a:srgbClr val="FF0000"/>
              </a:solidFill>
              <a:latin typeface="Consolas" panose="020B0609020204030204" pitchFamily="49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----BEGIN EXCEPTION----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     </a:t>
            </a:r>
            <a:r>
              <a:rPr lang="en-US" dirty="0" err="1">
                <a:solidFill>
                  <a:srgbClr val="FF0000"/>
                </a:solidFill>
                <a:latin typeface="Consolas" panose="020B0609020204030204" pitchFamily="49" charset="0"/>
              </a:rPr>
              <a:t>System.invokeMethod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(Method m)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----END EXCEPTION----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</a:rPr>
              <a:t>ControllerRequestWriteAccess</a:t>
            </a:r>
            <a:endParaRPr lang="en-US" dirty="0">
              <a:solidFill>
                <a:srgbClr val="0070C0"/>
              </a:solidFill>
              <a:latin typeface="Consolas" panose="020B0609020204030204" pitchFamily="49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dirty="0" err="1">
                <a:solidFill>
                  <a:srgbClr val="FF0000"/>
                </a:solidFill>
                <a:latin typeface="Consolas" panose="020B0609020204030204" pitchFamily="49" charset="0"/>
              </a:rPr>
              <a:t>Exception|TargetInvocationException</a:t>
            </a:r>
            <a:endParaRPr lang="en-US" dirty="0">
              <a:solidFill>
                <a:srgbClr val="FF0000"/>
              </a:solidFill>
              <a:latin typeface="Consolas" panose="020B0609020204030204" pitchFamily="49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----BEGIN EXCEPTION----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     </a:t>
            </a:r>
            <a:r>
              <a:rPr lang="en-US" dirty="0" err="1">
                <a:solidFill>
                  <a:srgbClr val="FF0000"/>
                </a:solidFill>
                <a:latin typeface="Consolas" panose="020B0609020204030204" pitchFamily="49" charset="0"/>
              </a:rPr>
              <a:t>System.invokeMethod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(Method m)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----END EXCEPTION----</a:t>
            </a:r>
          </a:p>
          <a:p>
            <a:pPr marL="342900" indent="-342900">
              <a:buFont typeface="+mj-lt"/>
              <a:buAutoNum type="arabicPeriod"/>
            </a:pPr>
            <a:endParaRPr lang="en-US" dirty="0">
              <a:solidFill>
                <a:srgbClr val="0070C0"/>
              </a:solidFill>
              <a:latin typeface="Consolas" panose="020B0609020204030204" pitchFamily="49" charset="0"/>
            </a:endParaRPr>
          </a:p>
          <a:p>
            <a:pPr marL="342900" indent="-342900">
              <a:buFont typeface="+mj-lt"/>
              <a:buAutoNum type="arabicPeriod"/>
            </a:pPr>
            <a:endParaRPr lang="en-US" dirty="0">
              <a:solidFill>
                <a:srgbClr val="FF0000"/>
              </a:solidFill>
              <a:latin typeface="Consolas" panose="020B0609020204030204" pitchFamily="49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4ECF880-5634-4AD3-A64A-003CF9DA2A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A22D5-1A21-4517-BC8B-C49C52024553}" type="slidenum">
              <a:rPr lang="en-US" smtClean="0"/>
              <a:t>11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5931F70-0795-4EB5-8359-729536BA043B}"/>
              </a:ext>
            </a:extLst>
          </p:cNvPr>
          <p:cNvSpPr/>
          <p:nvPr/>
        </p:nvSpPr>
        <p:spPr>
          <a:xfrm>
            <a:off x="438150" y="1690688"/>
            <a:ext cx="3895725" cy="2852737"/>
          </a:xfrm>
          <a:prstGeom prst="rect">
            <a:avLst/>
          </a:prstGeom>
          <a:solidFill>
            <a:schemeClr val="bg1">
              <a:alpha val="6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4DF7583-553F-4284-B9D8-EA35F25EA35F}"/>
              </a:ext>
            </a:extLst>
          </p:cNvPr>
          <p:cNvSpPr/>
          <p:nvPr/>
        </p:nvSpPr>
        <p:spPr>
          <a:xfrm>
            <a:off x="838200" y="3365499"/>
            <a:ext cx="3019425" cy="5810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4DE2C08-EDA5-469D-81B4-73A84F49A85D}"/>
              </a:ext>
            </a:extLst>
          </p:cNvPr>
          <p:cNvSpPr txBox="1"/>
          <p:nvPr/>
        </p:nvSpPr>
        <p:spPr>
          <a:xfrm>
            <a:off x="838200" y="3275813"/>
            <a:ext cx="3657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FF0000"/>
                </a:solidFill>
                <a:latin typeface="Sylfaen" panose="010A0502050306030303" pitchFamily="18" charset="0"/>
              </a:rPr>
              <a:t>Repeat Exception</a:t>
            </a:r>
          </a:p>
        </p:txBody>
      </p:sp>
    </p:spTree>
    <p:extLst>
      <p:ext uri="{BB962C8B-B14F-4D97-AF65-F5344CB8AC3E}">
        <p14:creationId xmlns:p14="http://schemas.microsoft.com/office/powerpoint/2010/main" val="5468764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68E202-C5D2-46CD-9555-279A2742FE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Sylfaen" panose="010A0502050306030303" pitchFamily="18" charset="0"/>
              </a:rPr>
              <a:t>Behavior patterns in the study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0850D8-0CC2-4AEF-A38D-BE0D088C6F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3829334" cy="4351338"/>
          </a:xfrm>
        </p:spPr>
        <p:txBody>
          <a:bodyPr/>
          <a:lstStyle/>
          <a:p>
            <a:r>
              <a:rPr lang="en-US" dirty="0">
                <a:latin typeface="Sylfaen" panose="010A0502050306030303" pitchFamily="18" charset="0"/>
              </a:rPr>
              <a:t>Single Restart</a:t>
            </a:r>
          </a:p>
          <a:p>
            <a:r>
              <a:rPr lang="en-US" dirty="0">
                <a:latin typeface="Sylfaen" panose="010A0502050306030303" pitchFamily="18" charset="0"/>
              </a:rPr>
              <a:t>Multiple Restarts</a:t>
            </a:r>
          </a:p>
          <a:p>
            <a:r>
              <a:rPr lang="en-US" dirty="0">
                <a:latin typeface="Sylfaen" panose="010A0502050306030303" pitchFamily="18" charset="0"/>
              </a:rPr>
              <a:t>Repeat Actions</a:t>
            </a:r>
          </a:p>
          <a:p>
            <a:r>
              <a:rPr lang="en-US" dirty="0">
                <a:latin typeface="Sylfaen" panose="010A0502050306030303" pitchFamily="18" charset="0"/>
              </a:rPr>
              <a:t>Repeat Exception</a:t>
            </a:r>
          </a:p>
          <a:p>
            <a:r>
              <a:rPr lang="en-US" dirty="0">
                <a:latin typeface="Sylfaen" panose="010A0502050306030303" pitchFamily="18" charset="0"/>
              </a:rPr>
              <a:t>Similar Exceptions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B292E27-9450-4E9B-9E1C-CDB67FF86614}"/>
              </a:ext>
            </a:extLst>
          </p:cNvPr>
          <p:cNvSpPr txBox="1"/>
          <p:nvPr/>
        </p:nvSpPr>
        <p:spPr>
          <a:xfrm>
            <a:off x="5662683" y="1690688"/>
            <a:ext cx="569111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</a:rPr>
              <a:t>ResetConveyor</a:t>
            </a:r>
            <a:endParaRPr lang="en-US" dirty="0">
              <a:solidFill>
                <a:srgbClr val="0070C0"/>
              </a:solidFill>
              <a:latin typeface="Consolas" panose="020B0609020204030204" pitchFamily="49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dirty="0" err="1">
                <a:solidFill>
                  <a:srgbClr val="FF0000"/>
                </a:solidFill>
                <a:latin typeface="Consolas" panose="020B0609020204030204" pitchFamily="49" charset="0"/>
              </a:rPr>
              <a:t>Exception|TargetInvocationException</a:t>
            </a:r>
            <a:endParaRPr lang="en-US" dirty="0">
              <a:solidFill>
                <a:srgbClr val="FF0000"/>
              </a:solidFill>
              <a:latin typeface="Consolas" panose="020B0609020204030204" pitchFamily="49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----BEGIN EXCEPTION----</a:t>
            </a:r>
          </a:p>
          <a:p>
            <a:pPr marL="342900" indent="-342900">
              <a:buFont typeface="+mj-lt"/>
              <a:buAutoNum type="arabicPeriod"/>
            </a:pP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     </a:t>
            </a:r>
            <a:r>
              <a:rPr lang="en-US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System.invokeMethod</a:t>
            </a: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(Method m)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----END EXCEPTION----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</a:rPr>
              <a:t>ControllerRequestWriteAccess</a:t>
            </a:r>
            <a:endParaRPr lang="en-US" dirty="0">
              <a:solidFill>
                <a:srgbClr val="0070C0"/>
              </a:solidFill>
              <a:latin typeface="Consolas" panose="020B0609020204030204" pitchFamily="49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dirty="0" err="1">
                <a:solidFill>
                  <a:srgbClr val="FF0000"/>
                </a:solidFill>
                <a:latin typeface="Consolas" panose="020B0609020204030204" pitchFamily="49" charset="0"/>
              </a:rPr>
              <a:t>Exception|TargetInvocationException</a:t>
            </a:r>
            <a:endParaRPr lang="en-US" dirty="0">
              <a:solidFill>
                <a:srgbClr val="FF0000"/>
              </a:solidFill>
              <a:latin typeface="Consolas" panose="020B0609020204030204" pitchFamily="49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----BEGIN EXCEPTION----</a:t>
            </a:r>
          </a:p>
          <a:p>
            <a:pPr marL="342900" indent="-342900">
              <a:buFont typeface="+mj-lt"/>
              <a:buAutoNum type="arabicPeriod"/>
            </a:pP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     </a:t>
            </a:r>
            <a:r>
              <a:rPr lang="en-US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System.createInstance</a:t>
            </a: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(Instance </a:t>
            </a:r>
            <a:r>
              <a:rPr lang="en-US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i</a:t>
            </a: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)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----END EXCEPTION----</a:t>
            </a:r>
          </a:p>
          <a:p>
            <a:pPr marL="342900" indent="-342900">
              <a:buFont typeface="+mj-lt"/>
              <a:buAutoNum type="arabicPeriod"/>
            </a:pPr>
            <a:endParaRPr lang="en-US" dirty="0">
              <a:solidFill>
                <a:srgbClr val="0070C0"/>
              </a:solidFill>
              <a:latin typeface="Consolas" panose="020B0609020204030204" pitchFamily="49" charset="0"/>
            </a:endParaRPr>
          </a:p>
          <a:p>
            <a:pPr marL="342900" indent="-342900">
              <a:buFont typeface="+mj-lt"/>
              <a:buAutoNum type="arabicPeriod"/>
            </a:pPr>
            <a:endParaRPr lang="en-US" dirty="0">
              <a:solidFill>
                <a:srgbClr val="FF0000"/>
              </a:solidFill>
              <a:latin typeface="Consolas" panose="020B0609020204030204" pitchFamily="49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4ECF880-5634-4AD3-A64A-003CF9DA2A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A22D5-1A21-4517-BC8B-C49C52024553}" type="slidenum">
              <a:rPr lang="en-US" smtClean="0"/>
              <a:t>12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5931F70-0795-4EB5-8359-729536BA043B}"/>
              </a:ext>
            </a:extLst>
          </p:cNvPr>
          <p:cNvSpPr/>
          <p:nvPr/>
        </p:nvSpPr>
        <p:spPr>
          <a:xfrm>
            <a:off x="438150" y="1690688"/>
            <a:ext cx="3895725" cy="2852737"/>
          </a:xfrm>
          <a:prstGeom prst="rect">
            <a:avLst/>
          </a:prstGeom>
          <a:solidFill>
            <a:schemeClr val="bg1">
              <a:alpha val="6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4DF7583-553F-4284-B9D8-EA35F25EA35F}"/>
              </a:ext>
            </a:extLst>
          </p:cNvPr>
          <p:cNvSpPr/>
          <p:nvPr/>
        </p:nvSpPr>
        <p:spPr>
          <a:xfrm>
            <a:off x="876299" y="3850284"/>
            <a:ext cx="3278451" cy="5810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4DE2C08-EDA5-469D-81B4-73A84F49A85D}"/>
              </a:ext>
            </a:extLst>
          </p:cNvPr>
          <p:cNvSpPr txBox="1"/>
          <p:nvPr/>
        </p:nvSpPr>
        <p:spPr>
          <a:xfrm>
            <a:off x="838200" y="3846534"/>
            <a:ext cx="3657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FF0000"/>
                </a:solidFill>
                <a:latin typeface="Sylfaen" panose="010A0502050306030303" pitchFamily="18" charset="0"/>
              </a:rPr>
              <a:t>Similar Exceptions</a:t>
            </a:r>
          </a:p>
        </p:txBody>
      </p:sp>
    </p:spTree>
    <p:extLst>
      <p:ext uri="{BB962C8B-B14F-4D97-AF65-F5344CB8AC3E}">
        <p14:creationId xmlns:p14="http://schemas.microsoft.com/office/powerpoint/2010/main" val="33536076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DD1D54-8E65-44D9-8909-DE86B66A18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Sylfaen" panose="010A0502050306030303" pitchFamily="18" charset="0"/>
              </a:rPr>
              <a:t>We verified the behavior metrics through a survey of ABB </a:t>
            </a:r>
            <a:r>
              <a:rPr lang="en-US" dirty="0" err="1">
                <a:latin typeface="Sylfaen" panose="010A0502050306030303" pitchFamily="18" charset="0"/>
              </a:rPr>
              <a:t>RobotStudio</a:t>
            </a:r>
            <a:r>
              <a:rPr lang="en-US" dirty="0">
                <a:latin typeface="Sylfaen" panose="010A0502050306030303" pitchFamily="18" charset="0"/>
              </a:rPr>
              <a:t> developers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32D7FF-211D-4820-89CF-E99908EF9D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Sylfaen" panose="010A0502050306030303" pitchFamily="18" charset="0"/>
              </a:rPr>
              <a:t>The survey was designed to determine if the behavior metrics were useful when prioritizing exceptions</a:t>
            </a:r>
          </a:p>
          <a:p>
            <a:r>
              <a:rPr lang="en-US" dirty="0">
                <a:latin typeface="Sylfaen" panose="010A0502050306030303" pitchFamily="18" charset="0"/>
              </a:rPr>
              <a:t>Contacted 12 developers of </a:t>
            </a:r>
            <a:r>
              <a:rPr lang="en-US" dirty="0" err="1">
                <a:latin typeface="Sylfaen" panose="010A0502050306030303" pitchFamily="18" charset="0"/>
              </a:rPr>
              <a:t>RobotStudio</a:t>
            </a:r>
            <a:r>
              <a:rPr lang="en-US" dirty="0">
                <a:latin typeface="Sylfaen" panose="010A0502050306030303" pitchFamily="18" charset="0"/>
              </a:rPr>
              <a:t> at ABB and asked them to take a survey</a:t>
            </a:r>
          </a:p>
          <a:p>
            <a:r>
              <a:rPr lang="en-US" dirty="0">
                <a:latin typeface="Sylfaen" panose="010A0502050306030303" pitchFamily="18" charset="0"/>
              </a:rPr>
              <a:t>Survey consisted of 12 exceptions from log files covering a 6 month period</a:t>
            </a:r>
          </a:p>
          <a:p>
            <a:endParaRPr lang="en-US" dirty="0">
              <a:latin typeface="Sylfaen" panose="010A0502050306030303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2977BA-B4A0-43FA-A198-0F6996B311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A22D5-1A21-4517-BC8B-C49C52024553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239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896E60B-D933-45C1-8DCC-92BB0DE1F18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1190" t="9524" r="12144" b="5608"/>
          <a:stretch/>
        </p:blipFill>
        <p:spPr>
          <a:xfrm>
            <a:off x="967666" y="267129"/>
            <a:ext cx="10129421" cy="6307295"/>
          </a:xfrm>
          <a:prstGeom prst="rect">
            <a:avLst/>
          </a:prstGeom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E53421E-9EB6-47CD-9FEF-AE7BCFF851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A22D5-1A21-4517-BC8B-C49C52024553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8739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B749FC85-6C72-4538-9F4F-022E7940FA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963" y="2462055"/>
            <a:ext cx="5408469" cy="324508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92574E6-29C9-425E-81D4-E59343F409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52" y="362240"/>
            <a:ext cx="11493213" cy="1325563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Sylfaen" panose="010A0502050306030303" pitchFamily="18" charset="0"/>
              </a:rPr>
              <a:t>Participants changed their priority 30.6% (44/144) of the time after accounting for the behavior metrics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4C78976-C073-48CF-B3B1-A4D91C0180F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8959" y="2337017"/>
            <a:ext cx="5616865" cy="3370119"/>
          </a:xfrm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474CDD7-373E-4B25-A9CE-7D03297DC7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A22D5-1A21-4517-BC8B-C49C52024553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1798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B95D7-4E99-4FA4-9624-670421D2C8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Sylfaen" panose="010A0502050306030303" pitchFamily="18" charset="0"/>
              </a:rPr>
              <a:t>No priority changes were due to new metrics reinforcing old or information in stack traces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99942A-2077-416F-BA0D-BCF434CFDA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2991" y="1825625"/>
            <a:ext cx="10515600" cy="4351338"/>
          </a:xfrm>
        </p:spPr>
        <p:txBody>
          <a:bodyPr/>
          <a:lstStyle/>
          <a:p>
            <a:r>
              <a:rPr lang="en-US" dirty="0">
                <a:latin typeface="Sylfaen" panose="010A0502050306030303" pitchFamily="18" charset="0"/>
              </a:rPr>
              <a:t>For 67 out of 100 no priority changes were because participants felt that the new information reinforced their original assessment</a:t>
            </a:r>
          </a:p>
          <a:p>
            <a:r>
              <a:rPr lang="en-US" dirty="0">
                <a:latin typeface="Sylfaen" panose="010A0502050306030303" pitchFamily="18" charset="0"/>
              </a:rPr>
              <a:t>22 of the 100 were because of information in the exception type and stack traces, which the metrics did not take into account</a:t>
            </a:r>
          </a:p>
          <a:p>
            <a:pPr lvl="1"/>
            <a:r>
              <a:rPr lang="en-US" i="1" dirty="0">
                <a:latin typeface="Sylfaen" panose="010A0502050306030303" pitchFamily="18" charset="0"/>
              </a:rPr>
              <a:t>“</a:t>
            </a:r>
            <a:r>
              <a:rPr lang="en-US" i="1" dirty="0" err="1">
                <a:latin typeface="Sylfaen" panose="010A0502050306030303" pitchFamily="18" charset="0"/>
              </a:rPr>
              <a:t>NullReference</a:t>
            </a:r>
            <a:r>
              <a:rPr lang="en-US" i="1" dirty="0">
                <a:latin typeface="Sylfaen" panose="010A0502050306030303" pitchFamily="18" charset="0"/>
              </a:rPr>
              <a:t> exceptions are always programming errors and should be fixed immediately”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8738B5-3264-4BAA-99A2-57D05B8E38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A22D5-1A21-4517-BC8B-C49C52024553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7274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6805F8-04B5-4014-89BE-A65B74691E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Sylfaen" panose="010A0502050306030303" pitchFamily="18" charset="0"/>
              </a:rPr>
              <a:t>Questions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E1B5F58-6C13-45B2-B2A0-AD27F859A35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1190" t="9524" r="12144" b="5608"/>
          <a:stretch/>
        </p:blipFill>
        <p:spPr>
          <a:xfrm>
            <a:off x="6957866" y="1335958"/>
            <a:ext cx="3603171" cy="224359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58BCAE9-A34B-496E-BFE6-D066FDCBD5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836496"/>
            <a:ext cx="4287323" cy="2572393"/>
          </a:xfrm>
          <a:prstGeom prst="rect">
            <a:avLst/>
          </a:prstGeom>
        </p:spPr>
      </p:pic>
      <p:pic>
        <p:nvPicPr>
          <p:cNvPr id="7" name="Content Placeholder 4">
            <a:extLst>
              <a:ext uri="{FF2B5EF4-FFF2-40B4-BE49-F238E27FC236}">
                <a16:creationId xmlns:a16="http://schemas.microsoft.com/office/drawing/2014/main" id="{7FB13D58-3B4F-448A-85D4-A68BB2750E5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3734" y="3949262"/>
            <a:ext cx="3911437" cy="2346862"/>
          </a:xfrm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7AF581F-178B-4058-BA48-45328C0F3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A22D5-1A21-4517-BC8B-C49C52024553}" type="slidenum">
              <a:rPr lang="en-US" smtClean="0"/>
              <a:t>17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7CFBABF-4EE3-4DEA-9FF3-D83B468D054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5637" y="1335959"/>
            <a:ext cx="3876363" cy="21804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04024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AC3614-4ADA-4934-9E75-6B95BC011F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Behavior Metrics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3E88FE3-BA3D-4BE3-B750-CA03B61272E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Number of pattern instances for an exception</a:t>
                </a:r>
              </a:p>
              <a:p>
                <a:r>
                  <a:rPr lang="en-US" dirty="0"/>
                  <a:t>Behavior metric percentage –</a:t>
                </a:r>
              </a:p>
              <a:p>
                <a:pPr marL="0" indent="0">
                  <a:buNone/>
                </a:pPr>
                <a:r>
                  <a:rPr lang="en-US" dirty="0"/>
                  <a:t>	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𝑁𝑢𝑚𝑏𝑒𝑟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𝑜𝑓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𝑝𝑎𝑡𝑡𝑒𝑟𝑛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𝑖𝑛𝑠𝑡𝑎𝑛𝑐𝑒𝑠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𝑓𝑜𝑟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𝑎𝑛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𝑒𝑥𝑐𝑒𝑝𝑡𝑖𝑜𝑛</m:t>
                        </m:r>
                      </m:num>
                      <m:den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𝑁𝑢𝑚𝑏𝑒𝑟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𝑜𝑓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𝑒𝑥𝑐𝑒𝑝𝑡𝑖𝑜𝑛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𝑖𝑛𝑠𝑡𝑎𝑛𝑐𝑒𝑠</m:t>
                        </m:r>
                      </m:den>
                    </m:f>
                  </m:oMath>
                </a14:m>
                <a:endParaRPr lang="en-US" dirty="0"/>
              </a:p>
              <a:p>
                <a:r>
                  <a:rPr lang="en-US" dirty="0"/>
                  <a:t>Rank of behavior metric percentage </a:t>
                </a:r>
              </a:p>
              <a:p>
                <a:pPr marL="514350" indent="-514350">
                  <a:buFont typeface="+mj-lt"/>
                  <a:buAutoNum type="arabicPeriod"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	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3E88FE3-BA3D-4BE3-B750-CA03B61272E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EA4013-FBA0-4C6F-8A83-8719BBD600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A22D5-1A21-4517-BC8B-C49C52024553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9865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243A2E-E954-4C6F-810D-363977FDCF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Sylfaen" panose="010A0502050306030303" pitchFamily="18" charset="0"/>
              </a:rPr>
              <a:t>RobotStudio</a:t>
            </a:r>
            <a:endParaRPr lang="en-US" dirty="0">
              <a:latin typeface="Sylfaen" panose="010A0502050306030303" pitchFamily="18" charset="0"/>
            </a:endParaRPr>
          </a:p>
        </p:txBody>
      </p:sp>
      <p:pic>
        <p:nvPicPr>
          <p:cNvPr id="1030" name="Picture 6" descr="Image result for robotstudio">
            <a:extLst>
              <a:ext uri="{FF2B5EF4-FFF2-40B4-BE49-F238E27FC236}">
                <a16:creationId xmlns:a16="http://schemas.microsoft.com/office/drawing/2014/main" id="{1111E686-EE2A-4D58-82CF-2259C2585DB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19" r="5119" b="4551"/>
          <a:stretch/>
        </p:blipFill>
        <p:spPr bwMode="auto">
          <a:xfrm>
            <a:off x="968829" y="1813381"/>
            <a:ext cx="7329715" cy="4384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2A4C21-44EB-496F-AD1E-F4FA512EC0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A22D5-1A21-4517-BC8B-C49C5202455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3508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02AFE0-8DF0-48B8-A8E9-0DB26A74EC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Sylfaen" panose="010A0502050306030303" pitchFamily="18" charset="0"/>
              </a:rPr>
              <a:t>Sample log file with an exception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BAEF7F-586A-4813-A81F-6C0E47576D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err="1">
                <a:solidFill>
                  <a:schemeClr val="accent1"/>
                </a:solidFill>
                <a:latin typeface="Consolas" panose="020B0609020204030204" pitchFamily="49" charset="0"/>
              </a:rPr>
              <a:t>OnlineControllerRemove</a:t>
            </a:r>
            <a:endParaRPr lang="en-US" dirty="0">
              <a:solidFill>
                <a:schemeClr val="accent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dirty="0" err="1">
                <a:solidFill>
                  <a:schemeClr val="accent1"/>
                </a:solidFill>
                <a:latin typeface="Consolas" panose="020B0609020204030204" pitchFamily="49" charset="0"/>
              </a:rPr>
              <a:t>AddVirtualController</a:t>
            </a:r>
            <a:endParaRPr lang="en-US" dirty="0">
              <a:solidFill>
                <a:schemeClr val="accent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dirty="0" err="1">
                <a:solidFill>
                  <a:srgbClr val="FF0000"/>
                </a:solidFill>
                <a:latin typeface="Consolas" panose="020B0609020204030204" pitchFamily="49" charset="0"/>
              </a:rPr>
              <a:t>Exception|Services.RobApi.RobApiException</a:t>
            </a:r>
            <a:endParaRPr lang="en-US" dirty="0">
              <a:solidFill>
                <a:srgbClr val="FF0000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----EXCEPTION BEGIN----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    at </a:t>
            </a:r>
            <a:r>
              <a:rPr lang="en-US" dirty="0" err="1">
                <a:solidFill>
                  <a:srgbClr val="FF0000"/>
                </a:solidFill>
                <a:latin typeface="Consolas" panose="020B0609020204030204" pitchFamily="49" charset="0"/>
              </a:rPr>
              <a:t>System.Runtime.CompilerServices.CompilerServices.TaskAwaiter</a:t>
            </a:r>
            <a:endParaRPr lang="en-US" dirty="0">
              <a:solidFill>
                <a:srgbClr val="FF0000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	.ThrowForNonSuccess(Task task)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----EXCEPTION END----</a:t>
            </a:r>
          </a:p>
          <a:p>
            <a:pPr marL="0" indent="0">
              <a:buNone/>
            </a:pPr>
            <a:r>
              <a:rPr lang="en-US" dirty="0" err="1">
                <a:solidFill>
                  <a:schemeClr val="accent1"/>
                </a:solidFill>
                <a:latin typeface="Consolas" panose="020B0609020204030204" pitchFamily="49" charset="0"/>
              </a:rPr>
              <a:t>AddedController</a:t>
            </a:r>
            <a:endParaRPr lang="en-US" dirty="0">
              <a:solidFill>
                <a:schemeClr val="accent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dirty="0" err="1">
                <a:solidFill>
                  <a:schemeClr val="accent1"/>
                </a:solidFill>
                <a:latin typeface="Consolas" panose="020B0609020204030204" pitchFamily="49" charset="0"/>
              </a:rPr>
              <a:t>VirturalFlexPendant</a:t>
            </a:r>
            <a:endParaRPr lang="en-US" dirty="0">
              <a:solidFill>
                <a:schemeClr val="accent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dirty="0" err="1">
                <a:solidFill>
                  <a:schemeClr val="accent1"/>
                </a:solidFill>
                <a:latin typeface="Consolas" panose="020B0609020204030204" pitchFamily="49" charset="0"/>
              </a:rPr>
              <a:t>RapidEditorShow</a:t>
            </a:r>
            <a:endParaRPr lang="en-US" dirty="0">
              <a:solidFill>
                <a:schemeClr val="accent1"/>
              </a:solidFill>
              <a:latin typeface="Consolas" panose="020B0609020204030204" pitchFamily="49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B7F277-F8A1-4DBE-96BC-143277C61C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A22D5-1A21-4517-BC8B-C49C5202455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3940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FCAB4-F3C4-468C-8CF7-342478D511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715625" cy="1325563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Sylfaen" panose="010A0502050306030303" pitchFamily="18" charset="0"/>
              </a:rPr>
              <a:t>ABB developers previously prioritized exceptions using measures of exception frequency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EEAED6-471F-4051-94E4-4DB8816DAC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>
                <a:latin typeface="Sylfaen" panose="010A0502050306030303" pitchFamily="18" charset="0"/>
              </a:rPr>
              <a:t>Number of exception instances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latin typeface="Sylfaen" panose="010A0502050306030303" pitchFamily="18" charset="0"/>
              </a:rPr>
              <a:t>Number of users affected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BAA1ED-E590-482E-B684-8E5ACDC486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A22D5-1A21-4517-BC8B-C49C5202455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252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90CC0E-C37B-49BA-9406-B4E45947AA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Sylfaen" panose="010A0502050306030303" pitchFamily="18" charset="0"/>
              </a:rPr>
              <a:t>The old metrics do not take into account the user inconvenience caused by an exception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78215C-4298-46E9-A4AC-917117A8F3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latin typeface="Sylfaen" panose="010A0502050306030303" pitchFamily="18" charset="0"/>
              </a:rPr>
              <a:t>‘Input string not in the correct format’ exception may affect many users but many not have a significant effect on user experience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E31BF1-9AE8-4F25-9A5B-0E7F7B9BE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A22D5-1A21-4517-BC8B-C49C5202455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727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90CC0E-C37B-49BA-9406-B4E45947AA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Sylfaen" panose="010A0502050306030303" pitchFamily="18" charset="0"/>
              </a:rPr>
              <a:t>The old metrics do not take into account the user inconvenience caused by an exception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78215C-4298-46E9-A4AC-917117A8F3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latin typeface="Sylfaen" panose="010A0502050306030303" pitchFamily="18" charset="0"/>
              </a:rPr>
              <a:t>‘Input string not in the correct format’ exception may affect many users but many not have a significant effect on user experience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E31BF1-9AE8-4F25-9A5B-0E7F7B9BE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A22D5-1A21-4517-BC8B-C49C52024553}" type="slidenum">
              <a:rPr lang="en-US" smtClean="0"/>
              <a:t>6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F6F7EFF-7781-4F5F-B297-4EAB039EA055}"/>
              </a:ext>
            </a:extLst>
          </p:cNvPr>
          <p:cNvSpPr txBox="1"/>
          <p:nvPr/>
        </p:nvSpPr>
        <p:spPr>
          <a:xfrm>
            <a:off x="904876" y="4001294"/>
            <a:ext cx="105251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Sylfaen" panose="010A0502050306030303" pitchFamily="18" charset="0"/>
              </a:rPr>
              <a:t>We created behavior metrics, which are designed to estimate user inconvenience caused by exceptions.</a:t>
            </a:r>
          </a:p>
        </p:txBody>
      </p:sp>
    </p:spTree>
    <p:extLst>
      <p:ext uri="{BB962C8B-B14F-4D97-AF65-F5344CB8AC3E}">
        <p14:creationId xmlns:p14="http://schemas.microsoft.com/office/powerpoint/2010/main" val="21776975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68E202-C5D2-46CD-9555-279A2742FE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Sylfaen" panose="010A0502050306030303" pitchFamily="18" charset="0"/>
              </a:rPr>
              <a:t>Behavior patterns in the study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0850D8-0CC2-4AEF-A38D-BE0D088C6F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3829334" cy="4351338"/>
          </a:xfrm>
        </p:spPr>
        <p:txBody>
          <a:bodyPr/>
          <a:lstStyle/>
          <a:p>
            <a:r>
              <a:rPr lang="en-US" dirty="0">
                <a:latin typeface="Sylfaen" panose="010A0502050306030303" pitchFamily="18" charset="0"/>
              </a:rPr>
              <a:t>Single Restart</a:t>
            </a:r>
          </a:p>
          <a:p>
            <a:r>
              <a:rPr lang="en-US" dirty="0">
                <a:latin typeface="Sylfaen" panose="010A0502050306030303" pitchFamily="18" charset="0"/>
              </a:rPr>
              <a:t>Multiple Restarts</a:t>
            </a:r>
          </a:p>
          <a:p>
            <a:r>
              <a:rPr lang="en-US" dirty="0">
                <a:latin typeface="Sylfaen" panose="010A0502050306030303" pitchFamily="18" charset="0"/>
              </a:rPr>
              <a:t>Repeat Action</a:t>
            </a:r>
          </a:p>
          <a:p>
            <a:r>
              <a:rPr lang="en-US" dirty="0">
                <a:latin typeface="Sylfaen" panose="010A0502050306030303" pitchFamily="18" charset="0"/>
              </a:rPr>
              <a:t>Repeat Exception</a:t>
            </a:r>
          </a:p>
          <a:p>
            <a:r>
              <a:rPr lang="en-US" dirty="0">
                <a:latin typeface="Sylfaen" panose="010A0502050306030303" pitchFamily="18" charset="0"/>
              </a:rPr>
              <a:t>Similar Exceptions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4ECF880-5634-4AD3-A64A-003CF9DA2A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A22D5-1A21-4517-BC8B-C49C5202455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8449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68E202-C5D2-46CD-9555-279A2742FE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Sylfaen" panose="010A0502050306030303" pitchFamily="18" charset="0"/>
              </a:rPr>
              <a:t>Behavior patterns in the study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0850D8-0CC2-4AEF-A38D-BE0D088C6F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3829334" cy="4351338"/>
          </a:xfrm>
        </p:spPr>
        <p:txBody>
          <a:bodyPr/>
          <a:lstStyle/>
          <a:p>
            <a:r>
              <a:rPr lang="en-US" dirty="0">
                <a:latin typeface="Sylfaen" panose="010A0502050306030303" pitchFamily="18" charset="0"/>
              </a:rPr>
              <a:t>Single Restart</a:t>
            </a:r>
          </a:p>
          <a:p>
            <a:r>
              <a:rPr lang="en-US" dirty="0">
                <a:latin typeface="Sylfaen" panose="010A0502050306030303" pitchFamily="18" charset="0"/>
              </a:rPr>
              <a:t>Multiple Restarts</a:t>
            </a:r>
          </a:p>
          <a:p>
            <a:r>
              <a:rPr lang="en-US" dirty="0">
                <a:latin typeface="Sylfaen" panose="010A0502050306030303" pitchFamily="18" charset="0"/>
              </a:rPr>
              <a:t>Repeat Action</a:t>
            </a:r>
          </a:p>
          <a:p>
            <a:r>
              <a:rPr lang="en-US" dirty="0">
                <a:latin typeface="Sylfaen" panose="010A0502050306030303" pitchFamily="18" charset="0"/>
              </a:rPr>
              <a:t>Repeat Exception</a:t>
            </a:r>
          </a:p>
          <a:p>
            <a:r>
              <a:rPr lang="en-US" dirty="0">
                <a:latin typeface="Sylfaen" panose="010A0502050306030303" pitchFamily="18" charset="0"/>
              </a:rPr>
              <a:t>Similar Exceptions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B292E27-9450-4E9B-9E1C-CDB67FF86614}"/>
              </a:ext>
            </a:extLst>
          </p:cNvPr>
          <p:cNvSpPr txBox="1"/>
          <p:nvPr/>
        </p:nvSpPr>
        <p:spPr>
          <a:xfrm>
            <a:off x="5662683" y="1690688"/>
            <a:ext cx="569111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</a:rPr>
              <a:t>ResetConveyor</a:t>
            </a:r>
            <a:endParaRPr lang="en-US" dirty="0">
              <a:solidFill>
                <a:srgbClr val="0070C0"/>
              </a:solidFill>
              <a:latin typeface="Consolas" panose="020B0609020204030204" pitchFamily="49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dirty="0" err="1">
                <a:solidFill>
                  <a:srgbClr val="FF0000"/>
                </a:solidFill>
                <a:latin typeface="Consolas" panose="020B0609020204030204" pitchFamily="49" charset="0"/>
              </a:rPr>
              <a:t>Exception|TargetInvocationException</a:t>
            </a:r>
            <a:endParaRPr lang="en-US" dirty="0">
              <a:solidFill>
                <a:srgbClr val="FF0000"/>
              </a:solidFill>
              <a:latin typeface="Consolas" panose="020B0609020204030204" pitchFamily="49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----BEGIN EXCEPTION----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     </a:t>
            </a:r>
            <a:r>
              <a:rPr lang="en-US" dirty="0" err="1">
                <a:solidFill>
                  <a:srgbClr val="FF0000"/>
                </a:solidFill>
                <a:latin typeface="Consolas" panose="020B0609020204030204" pitchFamily="49" charset="0"/>
              </a:rPr>
              <a:t>System.invokeMethod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(Method m)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----END EXCEPTION----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solidFill>
                  <a:srgbClr val="00B050"/>
                </a:solidFill>
                <a:latin typeface="Consolas" panose="020B0609020204030204" pitchFamily="49" charset="0"/>
              </a:rPr>
              <a:t>----LOG END----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4ECF880-5634-4AD3-A64A-003CF9DA2A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A22D5-1A21-4517-BC8B-C49C52024553}" type="slidenum">
              <a:rPr lang="en-US" smtClean="0"/>
              <a:t>8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5931F70-0795-4EB5-8359-729536BA043B}"/>
              </a:ext>
            </a:extLst>
          </p:cNvPr>
          <p:cNvSpPr/>
          <p:nvPr/>
        </p:nvSpPr>
        <p:spPr>
          <a:xfrm>
            <a:off x="838200" y="1415564"/>
            <a:ext cx="3895725" cy="2852737"/>
          </a:xfrm>
          <a:prstGeom prst="rect">
            <a:avLst/>
          </a:prstGeom>
          <a:solidFill>
            <a:schemeClr val="bg1">
              <a:alpha val="6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4DF7583-553F-4284-B9D8-EA35F25EA35F}"/>
              </a:ext>
            </a:extLst>
          </p:cNvPr>
          <p:cNvSpPr/>
          <p:nvPr/>
        </p:nvSpPr>
        <p:spPr>
          <a:xfrm>
            <a:off x="904875" y="1696313"/>
            <a:ext cx="2286000" cy="5810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4DE2C08-EDA5-469D-81B4-73A84F49A85D}"/>
              </a:ext>
            </a:extLst>
          </p:cNvPr>
          <p:cNvSpPr txBox="1"/>
          <p:nvPr/>
        </p:nvSpPr>
        <p:spPr>
          <a:xfrm>
            <a:off x="838200" y="1415564"/>
            <a:ext cx="28575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rgbClr val="FF0000"/>
              </a:solidFill>
              <a:latin typeface="Sylfaen" panose="010A0502050306030303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FF0000"/>
                </a:solidFill>
                <a:latin typeface="Sylfaen" panose="010A0502050306030303" pitchFamily="18" charset="0"/>
              </a:rPr>
              <a:t>Single Restart</a:t>
            </a:r>
          </a:p>
        </p:txBody>
      </p:sp>
    </p:spTree>
    <p:extLst>
      <p:ext uri="{BB962C8B-B14F-4D97-AF65-F5344CB8AC3E}">
        <p14:creationId xmlns:p14="http://schemas.microsoft.com/office/powerpoint/2010/main" val="28831710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68E202-C5D2-46CD-9555-279A2742FE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Sylfaen" panose="010A0502050306030303" pitchFamily="18" charset="0"/>
              </a:rPr>
              <a:t>Behavior patterns in the study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0850D8-0CC2-4AEF-A38D-BE0D088C6F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3829334" cy="4351338"/>
          </a:xfrm>
        </p:spPr>
        <p:txBody>
          <a:bodyPr/>
          <a:lstStyle/>
          <a:p>
            <a:r>
              <a:rPr lang="en-US" dirty="0">
                <a:latin typeface="Sylfaen" panose="010A0502050306030303" pitchFamily="18" charset="0"/>
              </a:rPr>
              <a:t>Single Restart</a:t>
            </a:r>
          </a:p>
          <a:p>
            <a:r>
              <a:rPr lang="en-US" dirty="0">
                <a:latin typeface="Sylfaen" panose="010A0502050306030303" pitchFamily="18" charset="0"/>
              </a:rPr>
              <a:t>Multiple Restarts</a:t>
            </a:r>
          </a:p>
          <a:p>
            <a:r>
              <a:rPr lang="en-US" dirty="0">
                <a:latin typeface="Sylfaen" panose="010A0502050306030303" pitchFamily="18" charset="0"/>
              </a:rPr>
              <a:t>Repeat Action</a:t>
            </a:r>
          </a:p>
          <a:p>
            <a:r>
              <a:rPr lang="en-US" dirty="0">
                <a:latin typeface="Sylfaen" panose="010A0502050306030303" pitchFamily="18" charset="0"/>
              </a:rPr>
              <a:t>Repeat Exception</a:t>
            </a:r>
          </a:p>
          <a:p>
            <a:r>
              <a:rPr lang="en-US" dirty="0">
                <a:latin typeface="Sylfaen" panose="010A0502050306030303" pitchFamily="18" charset="0"/>
              </a:rPr>
              <a:t>Similar Exceptions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B292E27-9450-4E9B-9E1C-CDB67FF86614}"/>
              </a:ext>
            </a:extLst>
          </p:cNvPr>
          <p:cNvSpPr txBox="1"/>
          <p:nvPr/>
        </p:nvSpPr>
        <p:spPr>
          <a:xfrm>
            <a:off x="5662683" y="1690688"/>
            <a:ext cx="569111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</a:rPr>
              <a:t>ResetConveyor</a:t>
            </a:r>
            <a:endParaRPr lang="en-US" dirty="0">
              <a:solidFill>
                <a:srgbClr val="0070C0"/>
              </a:solidFill>
              <a:latin typeface="Consolas" panose="020B0609020204030204" pitchFamily="49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dirty="0" err="1">
                <a:solidFill>
                  <a:srgbClr val="FF0000"/>
                </a:solidFill>
                <a:latin typeface="Consolas" panose="020B0609020204030204" pitchFamily="49" charset="0"/>
              </a:rPr>
              <a:t>Exception|TargetInvocationException</a:t>
            </a:r>
            <a:endParaRPr lang="en-US" dirty="0">
              <a:solidFill>
                <a:srgbClr val="FF0000"/>
              </a:solidFill>
              <a:latin typeface="Consolas" panose="020B0609020204030204" pitchFamily="49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----BEGIN EXCEPTION----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     </a:t>
            </a:r>
            <a:r>
              <a:rPr lang="en-US" dirty="0" err="1">
                <a:solidFill>
                  <a:srgbClr val="FF0000"/>
                </a:solidFill>
                <a:latin typeface="Consolas" panose="020B0609020204030204" pitchFamily="49" charset="0"/>
              </a:rPr>
              <a:t>System.invokeMethod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(Method m)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----END EXCEPTION----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solidFill>
                  <a:srgbClr val="00B050"/>
                </a:solidFill>
                <a:latin typeface="Consolas" panose="020B0609020204030204" pitchFamily="49" charset="0"/>
              </a:rPr>
              <a:t>----LOG END----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solidFill>
                  <a:srgbClr val="00B050"/>
                </a:solidFill>
                <a:latin typeface="Consolas" panose="020B0609020204030204" pitchFamily="49" charset="0"/>
              </a:rPr>
              <a:t>----LOG BEGIN----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solidFill>
                  <a:srgbClr val="00B050"/>
                </a:solidFill>
                <a:latin typeface="Consolas" panose="020B0609020204030204" pitchFamily="49" charset="0"/>
              </a:rPr>
              <a:t>----LOG END----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4ECF880-5634-4AD3-A64A-003CF9DA2A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A22D5-1A21-4517-BC8B-C49C52024553}" type="slidenum">
              <a:rPr lang="en-US" smtClean="0"/>
              <a:t>9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5931F70-0795-4EB5-8359-729536BA043B}"/>
              </a:ext>
            </a:extLst>
          </p:cNvPr>
          <p:cNvSpPr/>
          <p:nvPr/>
        </p:nvSpPr>
        <p:spPr>
          <a:xfrm>
            <a:off x="523875" y="1506538"/>
            <a:ext cx="3895725" cy="2852737"/>
          </a:xfrm>
          <a:prstGeom prst="rect">
            <a:avLst/>
          </a:prstGeom>
          <a:solidFill>
            <a:schemeClr val="bg1">
              <a:alpha val="6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4DF7583-553F-4284-B9D8-EA35F25EA35F}"/>
              </a:ext>
            </a:extLst>
          </p:cNvPr>
          <p:cNvSpPr/>
          <p:nvPr/>
        </p:nvSpPr>
        <p:spPr>
          <a:xfrm>
            <a:off x="838200" y="2279720"/>
            <a:ext cx="3019425" cy="5810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4DE2C08-EDA5-469D-81B4-73A84F49A85D}"/>
              </a:ext>
            </a:extLst>
          </p:cNvPr>
          <p:cNvSpPr txBox="1"/>
          <p:nvPr/>
        </p:nvSpPr>
        <p:spPr>
          <a:xfrm>
            <a:off x="838200" y="1998971"/>
            <a:ext cx="36576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rgbClr val="FF0000"/>
              </a:solidFill>
              <a:latin typeface="Sylfaen" panose="010A0502050306030303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FF0000"/>
                </a:solidFill>
                <a:latin typeface="Sylfaen" panose="010A0502050306030303" pitchFamily="18" charset="0"/>
              </a:rPr>
              <a:t>Multiple Restarts</a:t>
            </a:r>
          </a:p>
        </p:txBody>
      </p:sp>
    </p:spTree>
    <p:extLst>
      <p:ext uri="{BB962C8B-B14F-4D97-AF65-F5344CB8AC3E}">
        <p14:creationId xmlns:p14="http://schemas.microsoft.com/office/powerpoint/2010/main" val="14116655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3670</TotalTime>
  <Words>604</Words>
  <Application>Microsoft Office PowerPoint</Application>
  <PresentationFormat>Widescreen</PresentationFormat>
  <Paragraphs>141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Arial</vt:lpstr>
      <vt:lpstr>Calibri</vt:lpstr>
      <vt:lpstr>Calibri Light</vt:lpstr>
      <vt:lpstr>Cambria Math</vt:lpstr>
      <vt:lpstr>Consolas</vt:lpstr>
      <vt:lpstr>Sylfaen</vt:lpstr>
      <vt:lpstr>Office Theme</vt:lpstr>
      <vt:lpstr>Behavior Metrics For Prioritizing Investigations of Exceptions</vt:lpstr>
      <vt:lpstr>RobotStudio</vt:lpstr>
      <vt:lpstr>Sample log file with an exception</vt:lpstr>
      <vt:lpstr>ABB developers previously prioritized exceptions using measures of exception frequency</vt:lpstr>
      <vt:lpstr>The old metrics do not take into account the user inconvenience caused by an exception</vt:lpstr>
      <vt:lpstr>The old metrics do not take into account the user inconvenience caused by an exception</vt:lpstr>
      <vt:lpstr>Behavior patterns in the study</vt:lpstr>
      <vt:lpstr>Behavior patterns in the study</vt:lpstr>
      <vt:lpstr>Behavior patterns in the study</vt:lpstr>
      <vt:lpstr>Behavior patterns in the study</vt:lpstr>
      <vt:lpstr>Behavior patterns in the study</vt:lpstr>
      <vt:lpstr>Behavior patterns in the study</vt:lpstr>
      <vt:lpstr>We verified the behavior metrics through a survey of ABB RobotStudio developers</vt:lpstr>
      <vt:lpstr>PowerPoint Presentation</vt:lpstr>
      <vt:lpstr>Participants changed their priority 30.6% (44/144) of the time after accounting for the behavior metrics</vt:lpstr>
      <vt:lpstr>No priority changes were due to new metrics reinforcing old or information in stack traces</vt:lpstr>
      <vt:lpstr>Questions</vt:lpstr>
      <vt:lpstr>Behavior Metrics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Behavior Metrics For Prioritizing Investigations of Exceptions</dc:title>
  <dc:creator>Zack Coker</dc:creator>
  <cp:lastModifiedBy>Zack Coker</cp:lastModifiedBy>
  <cp:revision>56</cp:revision>
  <dcterms:created xsi:type="dcterms:W3CDTF">2017-08-18T01:42:10Z</dcterms:created>
  <dcterms:modified xsi:type="dcterms:W3CDTF">2017-09-21T14:21:44Z</dcterms:modified>
</cp:coreProperties>
</file>